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30" autoAdjust="0"/>
  </p:normalViewPr>
  <p:slideViewPr>
    <p:cSldViewPr snapToGrid="0">
      <p:cViewPr varScale="1">
        <p:scale>
          <a:sx n="90" d="100"/>
          <a:sy n="90" d="100"/>
        </p:scale>
        <p:origin x="13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94CBD-804F-492B-84DB-6BCCE1C8D42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5621E92-EBEE-499A-8291-4FBBD12A80C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AU" dirty="0"/>
            <a:t>Data Acquisition</a:t>
          </a:r>
        </a:p>
      </dgm:t>
    </dgm:pt>
    <dgm:pt modelId="{257F69C1-EDD6-41A9-BB3C-B0352B20DE87}" type="parTrans" cxnId="{04B05C53-0E2E-4A24-9634-23CEAA91D4BC}">
      <dgm:prSet/>
      <dgm:spPr/>
      <dgm:t>
        <a:bodyPr/>
        <a:lstStyle/>
        <a:p>
          <a:endParaRPr lang="en-GB"/>
        </a:p>
      </dgm:t>
    </dgm:pt>
    <dgm:pt modelId="{91E55F63-E706-4EB9-8461-A0A9A8FB0D82}" type="sibTrans" cxnId="{04B05C53-0E2E-4A24-9634-23CEAA91D4BC}">
      <dgm:prSet/>
      <dgm:spPr/>
      <dgm:t>
        <a:bodyPr/>
        <a:lstStyle/>
        <a:p>
          <a:endParaRPr lang="en-GB"/>
        </a:p>
      </dgm:t>
    </dgm:pt>
    <dgm:pt modelId="{D8739BCD-F6C3-458E-9066-E995F1AC84A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AU" dirty="0"/>
            <a:t>Data Exploration</a:t>
          </a:r>
          <a:endParaRPr lang="en-GB" dirty="0"/>
        </a:p>
      </dgm:t>
    </dgm:pt>
    <dgm:pt modelId="{D3B06EC6-491F-4137-AAA6-D8384CBCB3D7}" type="parTrans" cxnId="{66780C93-54AC-42F0-876D-C1CF4D716C26}">
      <dgm:prSet/>
      <dgm:spPr/>
      <dgm:t>
        <a:bodyPr/>
        <a:lstStyle/>
        <a:p>
          <a:endParaRPr lang="en-GB"/>
        </a:p>
      </dgm:t>
    </dgm:pt>
    <dgm:pt modelId="{9FEA9DEB-1251-49D8-A673-00999559F3AA}" type="sibTrans" cxnId="{66780C93-54AC-42F0-876D-C1CF4D716C26}">
      <dgm:prSet/>
      <dgm:spPr/>
      <dgm:t>
        <a:bodyPr/>
        <a:lstStyle/>
        <a:p>
          <a:endParaRPr lang="en-GB"/>
        </a:p>
      </dgm:t>
    </dgm:pt>
    <dgm:pt modelId="{6B7DBC04-6B02-4FAE-9EDF-1CAF770FC03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AU" dirty="0"/>
            <a:t>Data Visualisation</a:t>
          </a:r>
          <a:endParaRPr lang="en-GB" dirty="0"/>
        </a:p>
      </dgm:t>
    </dgm:pt>
    <dgm:pt modelId="{6710F35A-7C31-4715-885C-1930F43940F2}" type="parTrans" cxnId="{B6BAE65A-0B80-43E5-856C-306CCC36E589}">
      <dgm:prSet/>
      <dgm:spPr/>
      <dgm:t>
        <a:bodyPr/>
        <a:lstStyle/>
        <a:p>
          <a:endParaRPr lang="en-GB"/>
        </a:p>
      </dgm:t>
    </dgm:pt>
    <dgm:pt modelId="{360AC03D-1ABF-43C9-89CC-A54E3AB3AEE3}" type="sibTrans" cxnId="{B6BAE65A-0B80-43E5-856C-306CCC36E589}">
      <dgm:prSet/>
      <dgm:spPr/>
      <dgm:t>
        <a:bodyPr/>
        <a:lstStyle/>
        <a:p>
          <a:endParaRPr lang="en-GB"/>
        </a:p>
      </dgm:t>
    </dgm:pt>
    <dgm:pt modelId="{481F041D-6D30-4F61-9546-9E4D5C9E7FD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AU" dirty="0"/>
            <a:t>Hypothesis Testing</a:t>
          </a:r>
          <a:endParaRPr lang="en-GB" dirty="0"/>
        </a:p>
      </dgm:t>
    </dgm:pt>
    <dgm:pt modelId="{9D8E7EA1-056E-4A10-81C8-747B31938529}" type="parTrans" cxnId="{A2B507D0-4753-4C09-9415-F9277EC3D19D}">
      <dgm:prSet/>
      <dgm:spPr/>
      <dgm:t>
        <a:bodyPr/>
        <a:lstStyle/>
        <a:p>
          <a:endParaRPr lang="en-GB"/>
        </a:p>
      </dgm:t>
    </dgm:pt>
    <dgm:pt modelId="{B70C33AA-A2EA-4321-9AF4-EB50E58DC4DC}" type="sibTrans" cxnId="{A2B507D0-4753-4C09-9415-F9277EC3D19D}">
      <dgm:prSet/>
      <dgm:spPr/>
      <dgm:t>
        <a:bodyPr/>
        <a:lstStyle/>
        <a:p>
          <a:endParaRPr lang="en-GB"/>
        </a:p>
      </dgm:t>
    </dgm:pt>
    <dgm:pt modelId="{818037C8-C02D-480D-ADAF-C3C0DA14753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AU" dirty="0"/>
            <a:t>Summary</a:t>
          </a:r>
          <a:endParaRPr lang="en-GB" dirty="0"/>
        </a:p>
      </dgm:t>
    </dgm:pt>
    <dgm:pt modelId="{8027ECA7-0828-4D5D-A866-FE2A15B88644}" type="parTrans" cxnId="{76963A12-4C87-4972-870D-681C24E35769}">
      <dgm:prSet/>
      <dgm:spPr/>
      <dgm:t>
        <a:bodyPr/>
        <a:lstStyle/>
        <a:p>
          <a:endParaRPr lang="en-GB"/>
        </a:p>
      </dgm:t>
    </dgm:pt>
    <dgm:pt modelId="{799D989D-3FAA-46B9-817D-3ACDB7B5D8C9}" type="sibTrans" cxnId="{76963A12-4C87-4972-870D-681C24E35769}">
      <dgm:prSet/>
      <dgm:spPr/>
      <dgm:t>
        <a:bodyPr/>
        <a:lstStyle/>
        <a:p>
          <a:endParaRPr lang="en-GB"/>
        </a:p>
      </dgm:t>
    </dgm:pt>
    <dgm:pt modelId="{87A61B7D-2D90-463A-847F-A4E531121F72}" type="pres">
      <dgm:prSet presAssocID="{B9B94CBD-804F-492B-84DB-6BCCE1C8D421}" presName="CompostProcess" presStyleCnt="0">
        <dgm:presLayoutVars>
          <dgm:dir/>
          <dgm:resizeHandles val="exact"/>
        </dgm:presLayoutVars>
      </dgm:prSet>
      <dgm:spPr/>
    </dgm:pt>
    <dgm:pt modelId="{478479A2-15F8-4662-ACCC-20725D1FF298}" type="pres">
      <dgm:prSet presAssocID="{B9B94CBD-804F-492B-84DB-6BCCE1C8D421}" presName="arrow" presStyleLbl="bgShp" presStyleIdx="0" presStyleCnt="1" custLinFactNeighborX="0" custLinFactNeighborY="772"/>
      <dgm:spPr>
        <a:solidFill>
          <a:srgbClr val="465359"/>
        </a:solidFill>
      </dgm:spPr>
    </dgm:pt>
    <dgm:pt modelId="{85517ABE-571F-4548-B112-26BDD9622E36}" type="pres">
      <dgm:prSet presAssocID="{B9B94CBD-804F-492B-84DB-6BCCE1C8D421}" presName="linearProcess" presStyleCnt="0"/>
      <dgm:spPr/>
    </dgm:pt>
    <dgm:pt modelId="{3BC169EE-A194-4D40-9EE1-18D75968AFF8}" type="pres">
      <dgm:prSet presAssocID="{65621E92-EBEE-499A-8291-4FBBD12A80C7}" presName="textNode" presStyleLbl="node1" presStyleIdx="0" presStyleCnt="5">
        <dgm:presLayoutVars>
          <dgm:bulletEnabled val="1"/>
        </dgm:presLayoutVars>
      </dgm:prSet>
      <dgm:spPr/>
    </dgm:pt>
    <dgm:pt modelId="{B563C53E-CAEC-4A20-9827-A367A2C1ADD8}" type="pres">
      <dgm:prSet presAssocID="{91E55F63-E706-4EB9-8461-A0A9A8FB0D82}" presName="sibTrans" presStyleCnt="0"/>
      <dgm:spPr/>
    </dgm:pt>
    <dgm:pt modelId="{DEA2F165-70D2-4A4D-AC92-69CB00A2E0C9}" type="pres">
      <dgm:prSet presAssocID="{D8739BCD-F6C3-458E-9066-E995F1AC84A5}" presName="textNode" presStyleLbl="node1" presStyleIdx="1" presStyleCnt="5">
        <dgm:presLayoutVars>
          <dgm:bulletEnabled val="1"/>
        </dgm:presLayoutVars>
      </dgm:prSet>
      <dgm:spPr/>
    </dgm:pt>
    <dgm:pt modelId="{B67DFA25-6F7E-41DC-B07B-B492EC5B6C10}" type="pres">
      <dgm:prSet presAssocID="{9FEA9DEB-1251-49D8-A673-00999559F3AA}" presName="sibTrans" presStyleCnt="0"/>
      <dgm:spPr/>
    </dgm:pt>
    <dgm:pt modelId="{A2281DCE-4DEB-458A-A4F2-359920DB57AE}" type="pres">
      <dgm:prSet presAssocID="{6B7DBC04-6B02-4FAE-9EDF-1CAF770FC035}" presName="textNode" presStyleLbl="node1" presStyleIdx="2" presStyleCnt="5">
        <dgm:presLayoutVars>
          <dgm:bulletEnabled val="1"/>
        </dgm:presLayoutVars>
      </dgm:prSet>
      <dgm:spPr/>
    </dgm:pt>
    <dgm:pt modelId="{4E63A4AD-B9FF-4CCD-9E75-D5A4DF4762E0}" type="pres">
      <dgm:prSet presAssocID="{360AC03D-1ABF-43C9-89CC-A54E3AB3AEE3}" presName="sibTrans" presStyleCnt="0"/>
      <dgm:spPr/>
    </dgm:pt>
    <dgm:pt modelId="{857CB085-BBA7-4D62-A7CB-601AA8996DB4}" type="pres">
      <dgm:prSet presAssocID="{481F041D-6D30-4F61-9546-9E4D5C9E7FDC}" presName="textNode" presStyleLbl="node1" presStyleIdx="3" presStyleCnt="5">
        <dgm:presLayoutVars>
          <dgm:bulletEnabled val="1"/>
        </dgm:presLayoutVars>
      </dgm:prSet>
      <dgm:spPr/>
    </dgm:pt>
    <dgm:pt modelId="{1CD974A3-966B-4061-96E3-684785008038}" type="pres">
      <dgm:prSet presAssocID="{B70C33AA-A2EA-4321-9AF4-EB50E58DC4DC}" presName="sibTrans" presStyleCnt="0"/>
      <dgm:spPr/>
    </dgm:pt>
    <dgm:pt modelId="{40922359-EA50-40CB-923B-DCB3FE6C2591}" type="pres">
      <dgm:prSet presAssocID="{818037C8-C02D-480D-ADAF-C3C0DA14753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6963A12-4C87-4972-870D-681C24E35769}" srcId="{B9B94CBD-804F-492B-84DB-6BCCE1C8D421}" destId="{818037C8-C02D-480D-ADAF-C3C0DA147535}" srcOrd="4" destOrd="0" parTransId="{8027ECA7-0828-4D5D-A866-FE2A15B88644}" sibTransId="{799D989D-3FAA-46B9-817D-3ACDB7B5D8C9}"/>
    <dgm:cxn modelId="{E0B35942-CF48-42F9-B1F0-10F96B1F4D60}" type="presOf" srcId="{D8739BCD-F6C3-458E-9066-E995F1AC84A5}" destId="{DEA2F165-70D2-4A4D-AC92-69CB00A2E0C9}" srcOrd="0" destOrd="0" presId="urn:microsoft.com/office/officeart/2005/8/layout/hProcess9"/>
    <dgm:cxn modelId="{CF769868-8E2A-4B0E-AD1B-6D8D0977F2FA}" type="presOf" srcId="{B9B94CBD-804F-492B-84DB-6BCCE1C8D421}" destId="{87A61B7D-2D90-463A-847F-A4E531121F72}" srcOrd="0" destOrd="0" presId="urn:microsoft.com/office/officeart/2005/8/layout/hProcess9"/>
    <dgm:cxn modelId="{04B05C53-0E2E-4A24-9634-23CEAA91D4BC}" srcId="{B9B94CBD-804F-492B-84DB-6BCCE1C8D421}" destId="{65621E92-EBEE-499A-8291-4FBBD12A80C7}" srcOrd="0" destOrd="0" parTransId="{257F69C1-EDD6-41A9-BB3C-B0352B20DE87}" sibTransId="{91E55F63-E706-4EB9-8461-A0A9A8FB0D82}"/>
    <dgm:cxn modelId="{B6BAE65A-0B80-43E5-856C-306CCC36E589}" srcId="{B9B94CBD-804F-492B-84DB-6BCCE1C8D421}" destId="{6B7DBC04-6B02-4FAE-9EDF-1CAF770FC035}" srcOrd="2" destOrd="0" parTransId="{6710F35A-7C31-4715-885C-1930F43940F2}" sibTransId="{360AC03D-1ABF-43C9-89CC-A54E3AB3AEE3}"/>
    <dgm:cxn modelId="{66780C93-54AC-42F0-876D-C1CF4D716C26}" srcId="{B9B94CBD-804F-492B-84DB-6BCCE1C8D421}" destId="{D8739BCD-F6C3-458E-9066-E995F1AC84A5}" srcOrd="1" destOrd="0" parTransId="{D3B06EC6-491F-4137-AAA6-D8384CBCB3D7}" sibTransId="{9FEA9DEB-1251-49D8-A673-00999559F3AA}"/>
    <dgm:cxn modelId="{29931FC4-E348-49DC-A1AB-AAF8435719C0}" type="presOf" srcId="{65621E92-EBEE-499A-8291-4FBBD12A80C7}" destId="{3BC169EE-A194-4D40-9EE1-18D75968AFF8}" srcOrd="0" destOrd="0" presId="urn:microsoft.com/office/officeart/2005/8/layout/hProcess9"/>
    <dgm:cxn modelId="{A2B507D0-4753-4C09-9415-F9277EC3D19D}" srcId="{B9B94CBD-804F-492B-84DB-6BCCE1C8D421}" destId="{481F041D-6D30-4F61-9546-9E4D5C9E7FDC}" srcOrd="3" destOrd="0" parTransId="{9D8E7EA1-056E-4A10-81C8-747B31938529}" sibTransId="{B70C33AA-A2EA-4321-9AF4-EB50E58DC4DC}"/>
    <dgm:cxn modelId="{F39F30EF-06A0-48D8-A1AF-B9CF0C7FE514}" type="presOf" srcId="{818037C8-C02D-480D-ADAF-C3C0DA147535}" destId="{40922359-EA50-40CB-923B-DCB3FE6C2591}" srcOrd="0" destOrd="0" presId="urn:microsoft.com/office/officeart/2005/8/layout/hProcess9"/>
    <dgm:cxn modelId="{5E1883F6-3F83-4101-8582-C4A1BC82B41F}" type="presOf" srcId="{6B7DBC04-6B02-4FAE-9EDF-1CAF770FC035}" destId="{A2281DCE-4DEB-458A-A4F2-359920DB57AE}" srcOrd="0" destOrd="0" presId="urn:microsoft.com/office/officeart/2005/8/layout/hProcess9"/>
    <dgm:cxn modelId="{4CFC01F7-B750-4EEC-8571-681E9A30CEFC}" type="presOf" srcId="{481F041D-6D30-4F61-9546-9E4D5C9E7FDC}" destId="{857CB085-BBA7-4D62-A7CB-601AA8996DB4}" srcOrd="0" destOrd="0" presId="urn:microsoft.com/office/officeart/2005/8/layout/hProcess9"/>
    <dgm:cxn modelId="{67B94A33-E59C-47CF-80FB-EC8CCE245EB0}" type="presParOf" srcId="{87A61B7D-2D90-463A-847F-A4E531121F72}" destId="{478479A2-15F8-4662-ACCC-20725D1FF298}" srcOrd="0" destOrd="0" presId="urn:microsoft.com/office/officeart/2005/8/layout/hProcess9"/>
    <dgm:cxn modelId="{4BF16438-D1BC-477B-846F-76AEA77B884D}" type="presParOf" srcId="{87A61B7D-2D90-463A-847F-A4E531121F72}" destId="{85517ABE-571F-4548-B112-26BDD9622E36}" srcOrd="1" destOrd="0" presId="urn:microsoft.com/office/officeart/2005/8/layout/hProcess9"/>
    <dgm:cxn modelId="{44FE98A4-1BFD-45C5-A394-96067E9B3479}" type="presParOf" srcId="{85517ABE-571F-4548-B112-26BDD9622E36}" destId="{3BC169EE-A194-4D40-9EE1-18D75968AFF8}" srcOrd="0" destOrd="0" presId="urn:microsoft.com/office/officeart/2005/8/layout/hProcess9"/>
    <dgm:cxn modelId="{95D4860A-CB8C-4677-A678-CBBB9CBA1F8E}" type="presParOf" srcId="{85517ABE-571F-4548-B112-26BDD9622E36}" destId="{B563C53E-CAEC-4A20-9827-A367A2C1ADD8}" srcOrd="1" destOrd="0" presId="urn:microsoft.com/office/officeart/2005/8/layout/hProcess9"/>
    <dgm:cxn modelId="{A2CAF775-3DBE-41EE-9D0D-B80DF84DBCF7}" type="presParOf" srcId="{85517ABE-571F-4548-B112-26BDD9622E36}" destId="{DEA2F165-70D2-4A4D-AC92-69CB00A2E0C9}" srcOrd="2" destOrd="0" presId="urn:microsoft.com/office/officeart/2005/8/layout/hProcess9"/>
    <dgm:cxn modelId="{7DF2C957-176F-4496-8203-626643EECA17}" type="presParOf" srcId="{85517ABE-571F-4548-B112-26BDD9622E36}" destId="{B67DFA25-6F7E-41DC-B07B-B492EC5B6C10}" srcOrd="3" destOrd="0" presId="urn:microsoft.com/office/officeart/2005/8/layout/hProcess9"/>
    <dgm:cxn modelId="{637E6C73-7433-4612-A9DB-44FBE4CC6F9B}" type="presParOf" srcId="{85517ABE-571F-4548-B112-26BDD9622E36}" destId="{A2281DCE-4DEB-458A-A4F2-359920DB57AE}" srcOrd="4" destOrd="0" presId="urn:microsoft.com/office/officeart/2005/8/layout/hProcess9"/>
    <dgm:cxn modelId="{8177615B-3F3F-4AB9-BB83-DAC7D0E311B9}" type="presParOf" srcId="{85517ABE-571F-4548-B112-26BDD9622E36}" destId="{4E63A4AD-B9FF-4CCD-9E75-D5A4DF4762E0}" srcOrd="5" destOrd="0" presId="urn:microsoft.com/office/officeart/2005/8/layout/hProcess9"/>
    <dgm:cxn modelId="{F6F347F3-8713-43DE-8522-15BD550230F5}" type="presParOf" srcId="{85517ABE-571F-4548-B112-26BDD9622E36}" destId="{857CB085-BBA7-4D62-A7CB-601AA8996DB4}" srcOrd="6" destOrd="0" presId="urn:microsoft.com/office/officeart/2005/8/layout/hProcess9"/>
    <dgm:cxn modelId="{A117312D-8005-4044-8E10-DDD1302EB9C4}" type="presParOf" srcId="{85517ABE-571F-4548-B112-26BDD9622E36}" destId="{1CD974A3-966B-4061-96E3-684785008038}" srcOrd="7" destOrd="0" presId="urn:microsoft.com/office/officeart/2005/8/layout/hProcess9"/>
    <dgm:cxn modelId="{9466BC26-29A7-457C-B18B-74496C7ED68C}" type="presParOf" srcId="{85517ABE-571F-4548-B112-26BDD9622E36}" destId="{40922359-EA50-40CB-923B-DCB3FE6C259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479A2-15F8-4662-ACCC-20725D1FF298}">
      <dsp:nvSpPr>
        <dsp:cNvPr id="0" name=""/>
        <dsp:cNvSpPr/>
      </dsp:nvSpPr>
      <dsp:spPr>
        <a:xfrm>
          <a:off x="789452" y="0"/>
          <a:ext cx="8947134" cy="3625200"/>
        </a:xfrm>
        <a:prstGeom prst="rightArrow">
          <a:avLst/>
        </a:prstGeom>
        <a:solidFill>
          <a:srgbClr val="46535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169EE-A194-4D40-9EE1-18D75968AFF8}">
      <dsp:nvSpPr>
        <dsp:cNvPr id="0" name=""/>
        <dsp:cNvSpPr/>
      </dsp:nvSpPr>
      <dsp:spPr>
        <a:xfrm>
          <a:off x="6835" y="1087560"/>
          <a:ext cx="1989606" cy="145008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Data Acquisition</a:t>
          </a:r>
        </a:p>
      </dsp:txBody>
      <dsp:txXfrm>
        <a:off x="77622" y="1158347"/>
        <a:ext cx="1848032" cy="1308506"/>
      </dsp:txXfrm>
    </dsp:sp>
    <dsp:sp modelId="{DEA2F165-70D2-4A4D-AC92-69CB00A2E0C9}">
      <dsp:nvSpPr>
        <dsp:cNvPr id="0" name=""/>
        <dsp:cNvSpPr/>
      </dsp:nvSpPr>
      <dsp:spPr>
        <a:xfrm>
          <a:off x="2137526" y="1087560"/>
          <a:ext cx="1989606" cy="145008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Data Exploration</a:t>
          </a:r>
          <a:endParaRPr lang="en-GB" sz="2300" kern="1200" dirty="0"/>
        </a:p>
      </dsp:txBody>
      <dsp:txXfrm>
        <a:off x="2208313" y="1158347"/>
        <a:ext cx="1848032" cy="1308506"/>
      </dsp:txXfrm>
    </dsp:sp>
    <dsp:sp modelId="{A2281DCE-4DEB-458A-A4F2-359920DB57AE}">
      <dsp:nvSpPr>
        <dsp:cNvPr id="0" name=""/>
        <dsp:cNvSpPr/>
      </dsp:nvSpPr>
      <dsp:spPr>
        <a:xfrm>
          <a:off x="4268216" y="1087560"/>
          <a:ext cx="1989606" cy="145008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Data Visualisation</a:t>
          </a:r>
          <a:endParaRPr lang="en-GB" sz="2300" kern="1200" dirty="0"/>
        </a:p>
      </dsp:txBody>
      <dsp:txXfrm>
        <a:off x="4339003" y="1158347"/>
        <a:ext cx="1848032" cy="1308506"/>
      </dsp:txXfrm>
    </dsp:sp>
    <dsp:sp modelId="{857CB085-BBA7-4D62-A7CB-601AA8996DB4}">
      <dsp:nvSpPr>
        <dsp:cNvPr id="0" name=""/>
        <dsp:cNvSpPr/>
      </dsp:nvSpPr>
      <dsp:spPr>
        <a:xfrm>
          <a:off x="6398907" y="1087560"/>
          <a:ext cx="1989606" cy="145008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Hypothesis Testing</a:t>
          </a:r>
          <a:endParaRPr lang="en-GB" sz="2300" kern="1200" dirty="0"/>
        </a:p>
      </dsp:txBody>
      <dsp:txXfrm>
        <a:off x="6469694" y="1158347"/>
        <a:ext cx="1848032" cy="1308506"/>
      </dsp:txXfrm>
    </dsp:sp>
    <dsp:sp modelId="{40922359-EA50-40CB-923B-DCB3FE6C2591}">
      <dsp:nvSpPr>
        <dsp:cNvPr id="0" name=""/>
        <dsp:cNvSpPr/>
      </dsp:nvSpPr>
      <dsp:spPr>
        <a:xfrm>
          <a:off x="8529597" y="1087560"/>
          <a:ext cx="1989606" cy="145008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Summary</a:t>
          </a:r>
          <a:endParaRPr lang="en-GB" sz="2300" kern="1200" dirty="0"/>
        </a:p>
      </dsp:txBody>
      <dsp:txXfrm>
        <a:off x="8600384" y="1158347"/>
        <a:ext cx="1848032" cy="1308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A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A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A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A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FA6B5D2-5CD9-42A0-8397-5E4EE3D7647E}" type="slidenum">
              <a:rPr lang="en-AU" sz="1400" b="0" strike="noStrike" spc="-1">
                <a:latin typeface="Times New Roman"/>
              </a:rPr>
              <a:t>‹#›</a:t>
            </a:fld>
            <a:endParaRPr lang="en-A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EB3EF0E-26E4-45D3-B70E-5A15B60E1392}" type="slidenum">
              <a:rPr lang="en-GB" sz="1200" b="0" strike="noStrike" spc="-1">
                <a:latin typeface="Times New Roman"/>
              </a:rPr>
              <a:t>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2450453-E400-4A76-B42C-9FA32DF6B168}" type="slidenum">
              <a:rPr lang="en-GB" sz="1200" b="0" strike="noStrike" spc="-1">
                <a:latin typeface="Times New Roman"/>
              </a:rPr>
              <a:t>11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B42A0C9-C0ED-4367-BC00-4DD1A948023F}" type="slidenum">
              <a:rPr lang="en-GB" sz="1200" b="0" strike="noStrike" spc="-1">
                <a:latin typeface="Times New Roman"/>
              </a:rPr>
              <a:t>12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967D91E-713B-430E-A019-2816505F0251}" type="slidenum">
              <a:rPr lang="en-GB" sz="1200" b="0" strike="noStrike" spc="-1">
                <a:latin typeface="Times New Roman"/>
              </a:rPr>
              <a:t>13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0EB520B-E655-48D7-B7AD-2E90474E2CFB}" type="slidenum">
              <a:rPr lang="en-GB" sz="1200" b="0" strike="noStrike" spc="-1">
                <a:latin typeface="Times New Roman"/>
              </a:rPr>
              <a:t>14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5432DC-B2B4-4B5D-9F0B-FE229F0A092B}" type="slidenum">
              <a:rPr lang="en-GB" sz="1200" b="0" strike="noStrike" spc="-1">
                <a:latin typeface="Times New Roman"/>
              </a:rPr>
              <a:t>15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 dirty="0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137A9D-2F9A-4527-954D-780E2221D95E}" type="slidenum">
              <a:rPr lang="en-GB" sz="1200" b="0" strike="noStrike" spc="-1">
                <a:latin typeface="Times New Roman"/>
              </a:rPr>
              <a:t>18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6DD5C76-0AF1-4FFE-85CC-43836851D960}" type="slidenum">
              <a:rPr lang="en-GB" sz="1200" b="0" strike="noStrike" spc="-1">
                <a:latin typeface="Times New Roman"/>
              </a:rPr>
              <a:t>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0E4252D-945E-450B-A1D4-84B4641BEFCA}" type="slidenum">
              <a:rPr lang="en-GB" sz="1200" b="0" strike="noStrike" spc="-1">
                <a:latin typeface="Times New Roman"/>
              </a:rPr>
              <a:t>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0F8E5A0-2175-4AA5-B426-6D6C694A4ECE}" type="slidenum">
              <a:rPr lang="en-GB" sz="1200" b="0" strike="noStrike" spc="-1">
                <a:latin typeface="Times New Roman"/>
              </a:rPr>
              <a:t>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0760089-2037-453C-90CA-9E929C671C3F}" type="slidenum">
              <a:rPr lang="en-GB" sz="1200" b="0" strike="noStrike" spc="-1">
                <a:latin typeface="Times New Roman"/>
              </a:rPr>
              <a:t>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69EAABF-565C-499B-BFCA-6941D4A70BA1}" type="slidenum">
              <a:rPr lang="en-GB" sz="1200" b="0" strike="noStrike" spc="-1">
                <a:latin typeface="Times New Roman"/>
              </a:rPr>
              <a:t>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FF4F3FB-2078-4559-A53D-A6F52CDB9F30}" type="slidenum">
              <a:rPr lang="en-GB" sz="1200" b="0" strike="noStrike" spc="-1">
                <a:latin typeface="Times New Roman"/>
              </a:rPr>
              <a:t>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777D8D2-6DA6-4F82-B154-D4AD56026942}" type="slidenum">
              <a:rPr lang="en-GB" sz="1200" b="0" strike="noStrike" spc="-1">
                <a:latin typeface="Times New Roman"/>
              </a:rPr>
              <a:t>9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AU" sz="2000" b="0" strike="noStrike" spc="-1" dirty="0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FE072C0-757C-4D69-A69D-5E9EA3EF3B4B}" type="slidenum">
              <a:rPr lang="en-GB" sz="1200" b="0" strike="noStrike" spc="-1">
                <a:latin typeface="Times New Roman"/>
              </a:rPr>
              <a:t>10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7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6400" y="3085920"/>
            <a:ext cx="11298600" cy="33379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404040"/>
                </a:solidFill>
                <a:latin typeface="Franklin Gothic Demi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150FD4A-3006-47B3-B739-3E01A35FBBBE}" type="datetime1">
              <a:rPr lang="en-US" sz="900" b="0" strike="noStrike" spc="-1">
                <a:solidFill>
                  <a:srgbClr val="404040"/>
                </a:solidFill>
                <a:latin typeface="Franklin Gothic Book"/>
              </a:rPr>
              <a:t>11/10/2021</a:t>
            </a:fld>
            <a:endParaRPr lang="en-AU" sz="9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416C05B-8DDB-49BB-B168-558DC88A1A57}" type="slidenum">
              <a:rPr lang="en-US" sz="900" b="0" strike="noStrike" spc="-1">
                <a:solidFill>
                  <a:srgbClr val="404040"/>
                </a:solidFill>
                <a:latin typeface="Franklin Gothic Book"/>
              </a:rPr>
              <a:t>‹#›</a:t>
            </a:fld>
            <a:endParaRPr lang="en-AU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b="0" strike="noStrike" spc="-1">
                <a:solidFill>
                  <a:srgbClr val="404040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>
                <a:solidFill>
                  <a:srgbClr val="404040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100" b="0" strike="noStrike" spc="-1">
                <a:solidFill>
                  <a:srgbClr val="404040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404040"/>
                </a:solidFill>
                <a:latin typeface="Franklin Gothic Demi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306000" indent="-30564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en-US" sz="1700" b="0" strike="noStrike" spc="-1">
                <a:solidFill>
                  <a:srgbClr val="404040"/>
                </a:solidFill>
                <a:latin typeface="Franklin Gothic Book"/>
              </a:rPr>
              <a:t>Click to 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404040"/>
                </a:solidFill>
                <a:latin typeface="Franklin Gothic Book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en-US" sz="1100" b="0" strike="noStrike" spc="-1">
                <a:solidFill>
                  <a:srgbClr val="404040"/>
                </a:solidFill>
                <a:latin typeface="Franklin Gothic Book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</a:pPr>
            <a:r>
              <a:rPr lang="en-US" sz="1100" b="0" strike="noStrike" spc="-1">
                <a:solidFill>
                  <a:srgbClr val="404040"/>
                </a:solidFill>
                <a:latin typeface="Franklin Gothic Book"/>
              </a:rPr>
              <a:t>Fifth level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D9C7D4F-8C01-4ABA-AD7A-E83E79F3678A}" type="datetime1">
              <a:rPr lang="en-US" sz="900" b="0" strike="noStrike" spc="-1">
                <a:solidFill>
                  <a:srgbClr val="404040"/>
                </a:solidFill>
                <a:latin typeface="Franklin Gothic Book"/>
              </a:rPr>
              <a:t>11/10/2021</a:t>
            </a:fld>
            <a:endParaRPr lang="en-AU" sz="9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3F7CBBD-F76C-4241-8769-A99927EA306A}" type="slidenum">
              <a:rPr lang="en-US" sz="900" b="0" strike="noStrike" spc="-1">
                <a:solidFill>
                  <a:srgbClr val="404040"/>
                </a:solidFill>
                <a:latin typeface="Franklin Gothic Book"/>
              </a:rPr>
              <a:t>‹#›</a:t>
            </a:fld>
            <a:endParaRPr lang="en-AU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5" descr="pipette dripping into a petri dish"/>
          <p:cNvPicPr/>
          <p:nvPr/>
        </p:nvPicPr>
        <p:blipFill>
          <a:blip r:embed="rId2"/>
          <a:stretch/>
        </p:blipFill>
        <p:spPr>
          <a:xfrm>
            <a:off x="453240" y="457200"/>
            <a:ext cx="7588440" cy="589932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8119800" y="457200"/>
            <a:ext cx="3618360" cy="4822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TextShape 3"/>
          <p:cNvSpPr txBox="1"/>
          <p:nvPr/>
        </p:nvSpPr>
        <p:spPr>
          <a:xfrm>
            <a:off x="8372880" y="850680"/>
            <a:ext cx="3201480" cy="419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Franklin Gothic Demi"/>
              </a:rPr>
              <a:t>Victoria Loo</a:t>
            </a:r>
            <a:endParaRPr lang="en-US" sz="3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8119800" y="5367240"/>
            <a:ext cx="3618360" cy="9892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TextShape 5"/>
          <p:cNvSpPr txBox="1"/>
          <p:nvPr/>
        </p:nvSpPr>
        <p:spPr>
          <a:xfrm>
            <a:off x="8372880" y="5545440"/>
            <a:ext cx="3201480" cy="64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60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0" strike="noStrike" cap="all" spc="-1">
                <a:solidFill>
                  <a:srgbClr val="FFFFFF">
                    <a:alpha val="75000"/>
                  </a:srgbClr>
                </a:solidFill>
                <a:latin typeface="Franklin Gothic Book"/>
              </a:rPr>
              <a:t>26</a:t>
            </a:r>
            <a:r>
              <a:rPr lang="en-US" sz="1800" b="0" strike="noStrike" cap="all" spc="-1" baseline="30000">
                <a:solidFill>
                  <a:srgbClr val="FFFFFF">
                    <a:alpha val="75000"/>
                  </a:srgbClr>
                </a:solidFill>
                <a:latin typeface="Franklin Gothic Book"/>
              </a:rPr>
              <a:t>th</a:t>
            </a:r>
            <a:r>
              <a:rPr lang="en-US" sz="1800" b="0" strike="noStrike" cap="all" spc="-1">
                <a:solidFill>
                  <a:srgbClr val="FFFFFF">
                    <a:alpha val="75000"/>
                  </a:srgbClr>
                </a:solidFill>
                <a:latin typeface="Franklin Gothic Book"/>
              </a:rPr>
              <a:t> July 2021</a:t>
            </a:r>
            <a:endParaRPr lang="en-AU" sz="1800" b="0" strike="noStrike" spc="-1">
              <a:latin typeface="Arial"/>
            </a:endParaRPr>
          </a:p>
        </p:txBody>
      </p:sp>
      <p:sp>
        <p:nvSpPr>
          <p:cNvPr id="101" name="TextShape 6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5"/>
          <p:cNvPicPr/>
          <p:nvPr/>
        </p:nvPicPr>
        <p:blipFill>
          <a:blip r:embed="rId3"/>
          <a:srcRect l="-154" t="17598" r="154" b="13827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Exploratory Data analysis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59" name="Picture 19"/>
          <p:cNvPicPr/>
          <p:nvPr/>
        </p:nvPicPr>
        <p:blipFill>
          <a:blip r:embed="rId4"/>
          <a:stretch/>
        </p:blipFill>
        <p:spPr>
          <a:xfrm>
            <a:off x="1068120" y="2349360"/>
            <a:ext cx="9408240" cy="338436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5"/>
          <p:cNvPicPr/>
          <p:nvPr/>
        </p:nvPicPr>
        <p:blipFill>
          <a:blip r:embed="rId3"/>
          <a:srcRect l="-154" t="17598" r="154" b="13827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Exploratory Data analysis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64" name="Picture 8"/>
          <p:cNvPicPr/>
          <p:nvPr/>
        </p:nvPicPr>
        <p:blipFill>
          <a:blip r:embed="rId4"/>
          <a:stretch/>
        </p:blipFill>
        <p:spPr>
          <a:xfrm>
            <a:off x="1055520" y="2349360"/>
            <a:ext cx="9534240" cy="338400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5"/>
          <p:cNvPicPr/>
          <p:nvPr/>
        </p:nvPicPr>
        <p:blipFill>
          <a:blip r:embed="rId3"/>
          <a:srcRect l="-154" t="17598" r="154" b="13827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Exploratory Data analysis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69" name="Picture 6"/>
          <p:cNvPicPr/>
          <p:nvPr/>
        </p:nvPicPr>
        <p:blipFill>
          <a:blip r:embed="rId4"/>
          <a:stretch/>
        </p:blipFill>
        <p:spPr>
          <a:xfrm>
            <a:off x="1055520" y="2349360"/>
            <a:ext cx="9506160" cy="338004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Picture 7"/>
          <p:cNvPicPr/>
          <p:nvPr/>
        </p:nvPicPr>
        <p:blipFill>
          <a:blip r:embed="rId5"/>
          <a:stretch/>
        </p:blipFill>
        <p:spPr>
          <a:xfrm>
            <a:off x="9214920" y="707040"/>
            <a:ext cx="2543040" cy="914040"/>
          </a:xfrm>
          <a:prstGeom prst="rect">
            <a:avLst/>
          </a:prstGeom>
          <a:ln w="38100">
            <a:solidFill>
              <a:srgbClr val="C00000"/>
            </a:solidFill>
            <a:rou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5"/>
          <p:cNvPicPr/>
          <p:nvPr/>
        </p:nvPicPr>
        <p:blipFill>
          <a:blip r:embed="rId3"/>
          <a:srcRect l="-154" t="17598" r="154" b="13827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Exploratory Data analysis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75" name="Picture 6"/>
          <p:cNvPicPr/>
          <p:nvPr/>
        </p:nvPicPr>
        <p:blipFill>
          <a:blip r:embed="rId4"/>
          <a:stretch/>
        </p:blipFill>
        <p:spPr>
          <a:xfrm>
            <a:off x="1055520" y="2349360"/>
            <a:ext cx="9524880" cy="338688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5"/>
          <p:cNvPicPr/>
          <p:nvPr/>
        </p:nvPicPr>
        <p:blipFill>
          <a:blip r:embed="rId3"/>
          <a:srcRect l="-154" t="17598" r="154" b="13827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Exploratory Data analysis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80" name="Picture 7"/>
          <p:cNvPicPr/>
          <p:nvPr/>
        </p:nvPicPr>
        <p:blipFill>
          <a:blip r:embed="rId4"/>
          <a:stretch/>
        </p:blipFill>
        <p:spPr>
          <a:xfrm>
            <a:off x="1055520" y="2349360"/>
            <a:ext cx="9562320" cy="337644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/>
          <p:cNvPicPr/>
          <p:nvPr/>
        </p:nvPicPr>
        <p:blipFill>
          <a:blip r:embed="rId3"/>
          <a:srcRect t="10327" b="7748"/>
          <a:stretch/>
        </p:blipFill>
        <p:spPr>
          <a:xfrm>
            <a:off x="491040" y="1808280"/>
            <a:ext cx="11310120" cy="4360320"/>
          </a:xfrm>
          <a:prstGeom prst="rect">
            <a:avLst/>
          </a:prstGeom>
          <a:ln w="0"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Hypothesis Testing: Age</a:t>
            </a:r>
            <a:br/>
            <a:r>
              <a:rPr lang="en-US" sz="1600" b="0" strike="noStrike" cap="all" spc="-1">
                <a:solidFill>
                  <a:srgbClr val="262626"/>
                </a:solidFill>
                <a:latin typeface="Franklin Gothic Demi"/>
              </a:rPr>
              <a:t>One tailed two samples t-test</a:t>
            </a:r>
            <a:endParaRPr lang="en-US" sz="1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055520" y="2426040"/>
            <a:ext cx="10188360" cy="283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NULL HYPOTHESIS: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Diabetics are younger compared to non 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ALTERNATIVE HYPOTHESIS: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Diabetics are older compared to non 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SIGNIFICANCE P-VALUE: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0.05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OUTCOME: 	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Calculated P-Value is </a:t>
            </a:r>
            <a:r>
              <a:rPr lang="en-AU" sz="18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5.56e-08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, we reject Null Hypothesis. 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CONCLUSION</a:t>
            </a:r>
            <a:r>
              <a:rPr lang="en-GB" sz="1800" b="1" strike="noStrike" spc="-1">
                <a:solidFill>
                  <a:srgbClr val="000000"/>
                </a:solidFill>
                <a:latin typeface="Franklin Gothic Book"/>
              </a:rPr>
              <a:t>:			</a:t>
            </a:r>
            <a:r>
              <a:rPr lang="en-GB" sz="1800" b="0" strike="noStrike" spc="-1">
                <a:solidFill>
                  <a:srgbClr val="000000"/>
                </a:solidFill>
                <a:latin typeface="Franklin Gothic Book"/>
              </a:rPr>
              <a:t>Diabetics are older compared to non diabetics. 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5"/>
          <p:cNvPicPr/>
          <p:nvPr/>
        </p:nvPicPr>
        <p:blipFill>
          <a:blip r:embed="rId2"/>
          <a:srcRect t="10327" b="7748"/>
          <a:stretch/>
        </p:blipFill>
        <p:spPr>
          <a:xfrm>
            <a:off x="491040" y="1808280"/>
            <a:ext cx="11310120" cy="4360320"/>
          </a:xfrm>
          <a:prstGeom prst="rect">
            <a:avLst/>
          </a:prstGeom>
          <a:ln w="0"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Hypothesis Testing: Blood Pressure</a:t>
            </a:r>
            <a:br/>
            <a:r>
              <a:rPr lang="en-US" sz="1600" b="0" strike="noStrike" cap="all" spc="-1">
                <a:solidFill>
                  <a:srgbClr val="262626"/>
                </a:solidFill>
                <a:latin typeface="Franklin Gothic Demi"/>
              </a:rPr>
              <a:t>One tailed two samples t-test</a:t>
            </a:r>
            <a:endParaRPr lang="en-US" sz="1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055520" y="2426040"/>
            <a:ext cx="10188360" cy="283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NULL HYPOTHESIS: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BP is lower in diabetics compared to non 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ALTERNATIVE HYPOTHESIS: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BP is higher in diabetics compared to non 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SIGNIFICANCE P-VALUE: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0.05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OUTCOME: 	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Calculated P-Value is </a:t>
            </a:r>
            <a:r>
              <a:rPr lang="en-AU" sz="18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1.36e-11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, we reject Null Hypothesis. 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CONCLUSION</a:t>
            </a:r>
            <a:r>
              <a:rPr lang="en-GB" sz="1800" b="1" strike="noStrike" spc="-1">
                <a:solidFill>
                  <a:srgbClr val="000000"/>
                </a:solidFill>
                <a:latin typeface="Franklin Gothic Book"/>
              </a:rPr>
              <a:t>:			</a:t>
            </a:r>
            <a:r>
              <a:rPr lang="en-GB" sz="1800" b="0" strike="noStrike" spc="-1">
                <a:solidFill>
                  <a:srgbClr val="000000"/>
                </a:solidFill>
                <a:latin typeface="Franklin Gothic Book"/>
              </a:rPr>
              <a:t>BP is higher in diabetics. 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5"/>
          <p:cNvPicPr/>
          <p:nvPr/>
        </p:nvPicPr>
        <p:blipFill>
          <a:blip r:embed="rId2"/>
          <a:srcRect t="10327" b="7748"/>
          <a:stretch/>
        </p:blipFill>
        <p:spPr>
          <a:xfrm>
            <a:off x="491040" y="1808280"/>
            <a:ext cx="11310120" cy="436032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Hypothesis Testing: pregnancy</a:t>
            </a:r>
            <a:br/>
            <a:r>
              <a:rPr lang="en-US" sz="1600" b="0" strike="noStrike" cap="all" spc="-1">
                <a:solidFill>
                  <a:srgbClr val="262626"/>
                </a:solidFill>
                <a:latin typeface="Franklin Gothic Demi"/>
              </a:rPr>
              <a:t>One tailed two samples t-test</a:t>
            </a:r>
            <a:endParaRPr lang="en-US" sz="16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055520" y="2426040"/>
            <a:ext cx="10188360" cy="31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NULL HYPOTHESIS: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Number of pregnancies is lower in 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ALTERNATIVE HYPOTHESIS: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Number of pregnancies is higher in 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SIGNIFICANCE P-VALUE: 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0.05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OUTCOME: 			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Calculated P-Value is </a:t>
            </a:r>
            <a:r>
              <a:rPr lang="en-AU" sz="18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2.41e-06</a:t>
            </a:r>
            <a:r>
              <a:rPr lang="en-AU" sz="1800" b="0" strike="noStrike" spc="-1">
                <a:solidFill>
                  <a:srgbClr val="000000"/>
                </a:solidFill>
                <a:latin typeface="Franklin Gothic Book"/>
              </a:rPr>
              <a:t>, we reject Null Hypothesis. 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1" strike="noStrike" spc="-1">
                <a:solidFill>
                  <a:srgbClr val="000000"/>
                </a:solidFill>
                <a:latin typeface="Franklin Gothic Book"/>
              </a:rPr>
              <a:t>CONCLUSION</a:t>
            </a:r>
            <a:r>
              <a:rPr lang="en-GB" sz="1800" b="1" strike="noStrike" spc="-1">
                <a:solidFill>
                  <a:srgbClr val="000000"/>
                </a:solidFill>
                <a:latin typeface="Franklin Gothic Book"/>
              </a:rPr>
              <a:t>:			</a:t>
            </a:r>
            <a:r>
              <a:rPr lang="en-GB" sz="1800" b="0" strike="noStrike" spc="-1">
                <a:solidFill>
                  <a:srgbClr val="000000"/>
                </a:solidFill>
                <a:latin typeface="Franklin Gothic Book"/>
              </a:rPr>
              <a:t>Number of pregnancies is higher in diabetics compared to non 				diabetics.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6"/>
          <p:cNvPicPr/>
          <p:nvPr/>
        </p:nvPicPr>
        <p:blipFill>
          <a:blip r:embed="rId3"/>
          <a:srcRect l="-156" t="21593" r="156" b="9768"/>
          <a:stretch/>
        </p:blipFill>
        <p:spPr>
          <a:xfrm>
            <a:off x="491040" y="1808280"/>
            <a:ext cx="11292480" cy="436032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Summary &amp; Next Steps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712800" y="1874880"/>
            <a:ext cx="10531080" cy="435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i="1" strike="noStrike" spc="-1">
                <a:solidFill>
                  <a:srgbClr val="000000"/>
                </a:solidFill>
                <a:latin typeface="Franklin Gothic Book"/>
              </a:rPr>
              <a:t>In summary,</a:t>
            </a: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 all given features are </a:t>
            </a:r>
            <a:r>
              <a:rPr lang="en-US" sz="2800" b="1" i="1" strike="noStrike" spc="-1">
                <a:solidFill>
                  <a:srgbClr val="000000"/>
                </a:solidFill>
                <a:latin typeface="Franklin Gothic Book"/>
              </a:rPr>
              <a:t>positively correlated </a:t>
            </a: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to a diabetic. And some stronger than others. For example Glucose Level &amp; BMI. </a:t>
            </a: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We can predict whether a person is likely to be diabetic based on a </a:t>
            </a:r>
            <a:r>
              <a:rPr lang="en-US" sz="2800" b="1" i="1" strike="noStrike" spc="-1">
                <a:solidFill>
                  <a:srgbClr val="000000"/>
                </a:solidFill>
                <a:latin typeface="Franklin Gothic Book"/>
              </a:rPr>
              <a:t>set of underlying features</a:t>
            </a: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.</a:t>
            </a: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i="1" strike="noStrike" spc="-1">
                <a:solidFill>
                  <a:srgbClr val="000000"/>
                </a:solidFill>
                <a:latin typeface="Franklin Gothic Book"/>
              </a:rPr>
              <a:t>Next steps, </a:t>
            </a: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further analysis is required in order to create a model to predict diabetics given a set existing features.</a:t>
            </a: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/>
          <p:cNvPicPr/>
          <p:nvPr/>
        </p:nvPicPr>
        <p:blipFill>
          <a:blip r:embed="rId3"/>
          <a:srcRect l="-155" t="8855" r="155" b="11350"/>
          <a:stretch/>
        </p:blipFill>
        <p:spPr>
          <a:xfrm>
            <a:off x="491040" y="1808280"/>
            <a:ext cx="11292480" cy="436032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Business Context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473760" y="1998720"/>
            <a:ext cx="11226960" cy="41565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2000" b="0" strike="noStrike" cap="all" spc="-1">
                <a:solidFill>
                  <a:srgbClr val="262626"/>
                </a:solidFill>
                <a:latin typeface="Franklin Gothic Demi"/>
              </a:rPr>
              <a:t>What is Diabetes?</a:t>
            </a:r>
            <a:endParaRPr lang="en-US" sz="2000" b="0" strike="noStrike" spc="-1">
              <a:solidFill>
                <a:srgbClr val="404040"/>
              </a:solidFill>
              <a:latin typeface="Franklin Gothic Book"/>
            </a:endParaRPr>
          </a:p>
          <a:p>
            <a:pPr marL="306000" indent="-305640">
              <a:lnSpc>
                <a:spcPct val="150000"/>
              </a:lnSpc>
              <a:spcBef>
                <a:spcPts val="36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Diabetes is a 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chronic health </a:t>
            </a: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condition where blood glucose is 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too high</a:t>
            </a: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.</a:t>
            </a:r>
          </a:p>
          <a:p>
            <a:pPr marL="306000" indent="-305640">
              <a:lnSpc>
                <a:spcPct val="150000"/>
              </a:lnSpc>
              <a:spcBef>
                <a:spcPts val="36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If not managed well, can lead to serious health problems, such as 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heart disease</a:t>
            </a: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, 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kidney damage</a:t>
            </a: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, 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vision loss</a:t>
            </a: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, 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limb amputation </a:t>
            </a:r>
            <a:r>
              <a:rPr lang="en-US" sz="1800" b="0" strike="noStrike" spc="-1">
                <a:solidFill>
                  <a:srgbClr val="404040"/>
                </a:solidFill>
                <a:latin typeface="Franklin Gothic Book"/>
              </a:rPr>
              <a:t>etc</a:t>
            </a:r>
            <a:r>
              <a:rPr lang="en-US" sz="1800" b="1" i="1" strike="noStrike" spc="-1">
                <a:solidFill>
                  <a:srgbClr val="404040"/>
                </a:solidFill>
                <a:latin typeface="Franklin Gothic Book"/>
              </a:rPr>
              <a:t>.</a:t>
            </a:r>
            <a:endParaRPr lang="en-US" sz="1800" b="0" strike="noStrike" spc="-1">
              <a:solidFill>
                <a:srgbClr val="404040"/>
              </a:solidFill>
              <a:latin typeface="Franklin Gothic Book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2000" b="0" strike="noStrike" cap="all" spc="-1">
                <a:solidFill>
                  <a:srgbClr val="262626"/>
                </a:solidFill>
                <a:latin typeface="Franklin Gothic Demi"/>
              </a:rPr>
              <a:t>Diabetes IN AUSTRALIA?</a:t>
            </a:r>
            <a:endParaRPr lang="en-US" sz="2000" b="0" strike="noStrike" spc="-1">
              <a:solidFill>
                <a:srgbClr val="404040"/>
              </a:solidFill>
              <a:latin typeface="Franklin Gothic Book"/>
            </a:endParaRPr>
          </a:p>
          <a:p>
            <a:pPr marL="306000" indent="-305640">
              <a:lnSpc>
                <a:spcPct val="150000"/>
              </a:lnSpc>
              <a:spcBef>
                <a:spcPts val="36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GB" sz="1800" b="0" strike="noStrike" spc="-1">
                <a:solidFill>
                  <a:srgbClr val="404040"/>
                </a:solidFill>
                <a:latin typeface="Franklin Gothic Book"/>
              </a:rPr>
              <a:t>Around </a:t>
            </a:r>
            <a:r>
              <a:rPr lang="en-GB" sz="1800" b="1" i="1" strike="noStrike" spc="-1">
                <a:solidFill>
                  <a:srgbClr val="404040"/>
                </a:solidFill>
                <a:latin typeface="Franklin Gothic Book"/>
              </a:rPr>
              <a:t>1.8 million Australians </a:t>
            </a:r>
            <a:r>
              <a:rPr lang="en-GB" sz="1800" b="0" strike="noStrike" spc="-1">
                <a:solidFill>
                  <a:srgbClr val="404040"/>
                </a:solidFill>
                <a:latin typeface="Franklin Gothic Book"/>
              </a:rPr>
              <a:t>have diabetes. </a:t>
            </a:r>
            <a:endParaRPr lang="en-US" sz="1800" b="0" strike="noStrike" spc="-1">
              <a:solidFill>
                <a:srgbClr val="404040"/>
              </a:solidFill>
              <a:latin typeface="Franklin Gothic Book"/>
            </a:endParaRPr>
          </a:p>
          <a:p>
            <a:pPr marL="306000" indent="-305640">
              <a:lnSpc>
                <a:spcPct val="150000"/>
              </a:lnSpc>
              <a:spcBef>
                <a:spcPts val="36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GB" sz="1800" b="1" i="1" strike="noStrike" spc="-1">
                <a:solidFill>
                  <a:srgbClr val="404040"/>
                </a:solidFill>
                <a:latin typeface="Franklin Gothic Book"/>
              </a:rPr>
              <a:t>280 Australians </a:t>
            </a:r>
            <a:r>
              <a:rPr lang="en-GB" sz="1800" b="0" strike="noStrike" spc="-1">
                <a:solidFill>
                  <a:srgbClr val="404040"/>
                </a:solidFill>
                <a:latin typeface="Franklin Gothic Book"/>
              </a:rPr>
              <a:t>develop diabetes every day. </a:t>
            </a:r>
            <a:endParaRPr lang="en-US" sz="1800" b="0" strike="noStrike" spc="-1">
              <a:solidFill>
                <a:srgbClr val="404040"/>
              </a:solidFill>
              <a:latin typeface="Franklin Gothic Book"/>
            </a:endParaRPr>
          </a:p>
          <a:p>
            <a:pPr marL="306000" indent="-305640">
              <a:lnSpc>
                <a:spcPct val="150000"/>
              </a:lnSpc>
              <a:spcBef>
                <a:spcPts val="360"/>
              </a:spcBef>
              <a:spcAft>
                <a:spcPts val="601"/>
              </a:spcAft>
              <a:buClr>
                <a:srgbClr val="71B9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GB" sz="1800" b="0" strike="noStrike" spc="-1">
                <a:solidFill>
                  <a:srgbClr val="404040"/>
                </a:solidFill>
                <a:latin typeface="Franklin Gothic Book"/>
              </a:rPr>
              <a:t>Total annual cost impact of diabetes in Australia estimated at </a:t>
            </a:r>
            <a:r>
              <a:rPr lang="en-GB" sz="1800" b="1" i="1" strike="noStrike" spc="-1">
                <a:solidFill>
                  <a:srgbClr val="404040"/>
                </a:solidFill>
                <a:latin typeface="Franklin Gothic Book"/>
              </a:rPr>
              <a:t>$14.6 billion</a:t>
            </a:r>
            <a:r>
              <a:rPr lang="en-GB" sz="1800" b="0" strike="noStrike" spc="-1">
                <a:solidFill>
                  <a:srgbClr val="404040"/>
                </a:solidFill>
                <a:latin typeface="Franklin Gothic Book"/>
              </a:rPr>
              <a:t>. </a:t>
            </a:r>
            <a:endParaRPr lang="en-US" sz="1800" b="0" strike="noStrike" spc="-1">
              <a:solidFill>
                <a:srgbClr val="404040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5"/>
          <p:cNvPicPr/>
          <p:nvPr/>
        </p:nvPicPr>
        <p:blipFill>
          <a:blip r:embed="rId3"/>
          <a:srcRect l="-3" t="-71" r="224" b="22989"/>
          <a:stretch/>
        </p:blipFill>
        <p:spPr>
          <a:xfrm>
            <a:off x="491040" y="1802160"/>
            <a:ext cx="11303280" cy="436608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Business questions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1087920" y="3844800"/>
            <a:ext cx="10109520" cy="137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Is there a correlation between specific features and the probability of </a:t>
            </a:r>
            <a:r>
              <a:rPr lang="en-US" sz="2800" b="1" i="1" strike="noStrike" spc="-1">
                <a:solidFill>
                  <a:srgbClr val="000000"/>
                </a:solidFill>
                <a:latin typeface="Franklin Gothic Book"/>
              </a:rPr>
              <a:t>diabetes</a:t>
            </a:r>
            <a:r>
              <a:rPr lang="en-US" sz="2800" b="0" strike="noStrike" spc="-1">
                <a:solidFill>
                  <a:srgbClr val="000000"/>
                </a:solidFill>
                <a:latin typeface="Franklin Gothic Book"/>
              </a:rPr>
              <a:t>?</a:t>
            </a:r>
            <a:endParaRPr lang="en-A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2800" b="0" strike="noStrike" spc="-1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491040" y="2130480"/>
            <a:ext cx="11310120" cy="821880"/>
          </a:xfrm>
          <a:prstGeom prst="rect">
            <a:avLst/>
          </a:prstGeom>
          <a:solidFill>
            <a:schemeClr val="tx1">
              <a:alpha val="61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2F2F2"/>
                </a:solidFill>
                <a:latin typeface="Franklin Gothic Book"/>
              </a:rPr>
              <a:t>CAN WE USE STATISTICAL MODELLING TO PREDICT AND PREVENT EARLY ONSET DIABETES?</a:t>
            </a:r>
            <a:endParaRPr lang="en-A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6"/>
          <p:cNvPicPr/>
          <p:nvPr/>
        </p:nvPicPr>
        <p:blipFill>
          <a:blip r:embed="rId3"/>
          <a:srcRect t="24992" b="6453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497880" y="1795320"/>
            <a:ext cx="11310120" cy="43729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Data pipeline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041061817"/>
              </p:ext>
            </p:extLst>
          </p:nvPr>
        </p:nvGraphicFramePr>
        <p:xfrm>
          <a:off x="832680" y="2169360"/>
          <a:ext cx="10526040" cy="362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5"/>
          <p:cNvPicPr/>
          <p:nvPr/>
        </p:nvPicPr>
        <p:blipFill>
          <a:blip r:embed="rId3"/>
          <a:srcRect b="31535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Data Overview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581040" y="2936880"/>
            <a:ext cx="1088460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cap="all" spc="-1">
                <a:solidFill>
                  <a:srgbClr val="262626"/>
                </a:solidFill>
                <a:latin typeface="Franklin Gothic Demi"/>
              </a:rPr>
              <a:t>Data Features </a:t>
            </a:r>
            <a:endParaRPr lang="en-AU" sz="2400" b="0" strike="noStrike" spc="-1">
              <a:latin typeface="Arial"/>
            </a:endParaRPr>
          </a:p>
        </p:txBody>
      </p:sp>
      <p:graphicFrame>
        <p:nvGraphicFramePr>
          <p:cNvPr id="122" name="Table 5"/>
          <p:cNvGraphicFramePr/>
          <p:nvPr/>
        </p:nvGraphicFramePr>
        <p:xfrm>
          <a:off x="777600" y="3441960"/>
          <a:ext cx="10688400" cy="2548080"/>
        </p:xfrm>
        <a:graphic>
          <a:graphicData uri="http://schemas.openxmlformats.org/drawingml/2006/table">
            <a:tbl>
              <a:tblPr/>
              <a:tblGrid>
                <a:gridCol w="292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Pregnancies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Number of times pregnant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Glucose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Plasma glucose concentration (mg/dL) (2 hours after Oral Glucose Tolerance Test)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Blood Pressure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Diastolic blood pressure (mm Hg)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Skin Thickness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Triceps skin fold thickness (mm)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Insulin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2-Hour serum insulin (mu U/ml)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BMI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Body mass index (weight in kg/(height in m)^2)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Diabetes Pedigree Function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Diabetes Pedigree Function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Age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Years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1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Outcome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2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Diabetes (Yes / No)</a:t>
                      </a:r>
                      <a:endParaRPr lang="en-AU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3" name="CustomShape 6"/>
          <p:cNvSpPr/>
          <p:nvPr/>
        </p:nvSpPr>
        <p:spPr>
          <a:xfrm>
            <a:off x="479520" y="1915560"/>
            <a:ext cx="11310120" cy="913680"/>
          </a:xfrm>
          <a:prstGeom prst="rect">
            <a:avLst/>
          </a:prstGeom>
          <a:solidFill>
            <a:schemeClr val="tx1">
              <a:alpha val="61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Observation: 768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Unique Features: 8</a:t>
            </a:r>
            <a:endParaRPr lang="en-A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Source: National Institute of Diabetes and Digestive and Kidney Diseases</a:t>
            </a:r>
            <a:endParaRPr lang="en-A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5"/>
          <p:cNvPicPr/>
          <p:nvPr/>
        </p:nvPicPr>
        <p:blipFill>
          <a:blip r:embed="rId3"/>
          <a:srcRect b="31535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Data Overview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28" name="Picture 6"/>
          <p:cNvPicPr/>
          <p:nvPr/>
        </p:nvPicPr>
        <p:blipFill>
          <a:blip r:embed="rId4"/>
          <a:stretch/>
        </p:blipFill>
        <p:spPr>
          <a:xfrm>
            <a:off x="1055520" y="2349360"/>
            <a:ext cx="10188360" cy="354492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9" name="CustomShape 4"/>
          <p:cNvSpPr/>
          <p:nvPr/>
        </p:nvSpPr>
        <p:spPr>
          <a:xfrm>
            <a:off x="929520" y="1964160"/>
            <a:ext cx="419256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Data Table</a:t>
            </a:r>
            <a:endParaRPr lang="en-AU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5"/>
          <p:cNvPicPr/>
          <p:nvPr/>
        </p:nvPicPr>
        <p:blipFill>
          <a:blip r:embed="rId3"/>
          <a:srcRect b="31535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Data Overview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34" name="Picture 9"/>
          <p:cNvPicPr/>
          <p:nvPr/>
        </p:nvPicPr>
        <p:blipFill>
          <a:blip r:embed="rId4"/>
          <a:stretch/>
        </p:blipFill>
        <p:spPr>
          <a:xfrm>
            <a:off x="7026120" y="2303640"/>
            <a:ext cx="3707280" cy="353412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5" name="Picture 6"/>
          <p:cNvPicPr/>
          <p:nvPr/>
        </p:nvPicPr>
        <p:blipFill>
          <a:blip r:embed="rId5"/>
          <a:stretch/>
        </p:blipFill>
        <p:spPr>
          <a:xfrm>
            <a:off x="1722240" y="2303640"/>
            <a:ext cx="3484080" cy="348408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6" name="CustomShape 4"/>
          <p:cNvSpPr/>
          <p:nvPr/>
        </p:nvSpPr>
        <p:spPr>
          <a:xfrm>
            <a:off x="1601280" y="1918080"/>
            <a:ext cx="419256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Number of Diabetics in Dataset</a:t>
            </a:r>
            <a:endParaRPr lang="en-AU" sz="160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938280" y="1918080"/>
            <a:ext cx="419256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Percentage of Diabetics in Dataset</a:t>
            </a:r>
            <a:endParaRPr lang="en-AU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/>
          <p:cNvPicPr/>
          <p:nvPr/>
        </p:nvPicPr>
        <p:blipFill>
          <a:blip r:embed="rId3"/>
          <a:srcRect b="31535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Data Overview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581040" y="1890000"/>
            <a:ext cx="419256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Population Distribution of each Feature</a:t>
            </a:r>
            <a:endParaRPr lang="en-AU" sz="1600" b="0" strike="noStrike" spc="-1">
              <a:latin typeface="Arial"/>
            </a:endParaRPr>
          </a:p>
        </p:txBody>
      </p:sp>
      <p:pic>
        <p:nvPicPr>
          <p:cNvPr id="143" name="Picture 7"/>
          <p:cNvPicPr/>
          <p:nvPr/>
        </p:nvPicPr>
        <p:blipFill>
          <a:blip r:embed="rId4"/>
          <a:stretch/>
        </p:blipFill>
        <p:spPr>
          <a:xfrm>
            <a:off x="774360" y="2256480"/>
            <a:ext cx="10739160" cy="372384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5"/>
          <p:cNvPicPr/>
          <p:nvPr/>
        </p:nvPicPr>
        <p:blipFill>
          <a:blip r:embed="rId3"/>
          <a:srcRect l="-154" t="17598" r="154" b="13827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cap="all" spc="-1">
                <a:solidFill>
                  <a:srgbClr val="262626"/>
                </a:solidFill>
                <a:latin typeface="Franklin Gothic Demi"/>
              </a:rPr>
              <a:t>Exploratory Data analysis</a:t>
            </a:r>
            <a:endParaRPr lang="en-US" sz="4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900" b="0" strike="noStrike" cap="all" spc="-1">
                <a:solidFill>
                  <a:srgbClr val="404040"/>
                </a:solidFill>
                <a:latin typeface="Franklin Gothic Book"/>
              </a:rPr>
              <a:t>Victoria Loo | 26th July 2021</a:t>
            </a:r>
            <a:endParaRPr lang="en-AU" sz="900" b="0" strike="noStrike" spc="-1">
              <a:latin typeface="Times New Roman"/>
            </a:endParaRPr>
          </a:p>
        </p:txBody>
      </p:sp>
      <p:pic>
        <p:nvPicPr>
          <p:cNvPr id="148" name="Picture 6"/>
          <p:cNvPicPr/>
          <p:nvPr/>
        </p:nvPicPr>
        <p:blipFill>
          <a:blip r:embed="rId4"/>
          <a:srcRect t="3242"/>
          <a:stretch/>
        </p:blipFill>
        <p:spPr>
          <a:xfrm>
            <a:off x="857880" y="2332800"/>
            <a:ext cx="4208400" cy="361980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9" name="Picture 9"/>
          <p:cNvPicPr/>
          <p:nvPr/>
        </p:nvPicPr>
        <p:blipFill>
          <a:blip r:embed="rId5"/>
          <a:stretch/>
        </p:blipFill>
        <p:spPr>
          <a:xfrm>
            <a:off x="5981040" y="2332800"/>
            <a:ext cx="5512680" cy="3619800"/>
          </a:xfrm>
          <a:prstGeom prst="rect">
            <a:avLst/>
          </a:prstGeom>
          <a:ln w="0"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0" name="CustomShape 4"/>
          <p:cNvSpPr/>
          <p:nvPr/>
        </p:nvSpPr>
        <p:spPr>
          <a:xfrm>
            <a:off x="1119600" y="4854600"/>
            <a:ext cx="3218760" cy="304560"/>
          </a:xfrm>
          <a:prstGeom prst="rect">
            <a:avLst/>
          </a:prstGeom>
          <a:noFill/>
          <a:ln w="28575" cap="rnd">
            <a:solidFill>
              <a:srgbClr val="46535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"/>
          <p:cNvSpPr/>
          <p:nvPr/>
        </p:nvSpPr>
        <p:spPr>
          <a:xfrm>
            <a:off x="5346360" y="3897720"/>
            <a:ext cx="497520" cy="304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"/>
          <p:cNvSpPr/>
          <p:nvPr/>
        </p:nvSpPr>
        <p:spPr>
          <a:xfrm>
            <a:off x="5346360" y="4068000"/>
            <a:ext cx="158400" cy="8953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7"/>
          <p:cNvSpPr/>
          <p:nvPr/>
        </p:nvSpPr>
        <p:spPr>
          <a:xfrm rot="5400000">
            <a:off x="5026320" y="4587480"/>
            <a:ext cx="142560" cy="81468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8"/>
          <p:cNvSpPr/>
          <p:nvPr/>
        </p:nvSpPr>
        <p:spPr>
          <a:xfrm>
            <a:off x="581040" y="1890000"/>
            <a:ext cx="419256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u="sng" strike="noStrike" spc="-1">
                <a:solidFill>
                  <a:srgbClr val="000000"/>
                </a:solidFill>
                <a:uFillTx/>
                <a:latin typeface="Franklin Gothic Book"/>
              </a:rPr>
              <a:t>Correlation Analysis</a:t>
            </a:r>
            <a:endParaRPr lang="en-AU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{3D213D91-7F1A-454C-A54A-90A6D2A37EF8}tf67061901_win32</Template>
  <TotalTime>3753</TotalTime>
  <Words>683</Words>
  <Application>Microsoft Office PowerPoint</Application>
  <PresentationFormat>Widescreen</PresentationFormat>
  <Paragraphs>125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Franklin Gothic Book</vt:lpstr>
      <vt:lpstr>Franklin Gothic Demi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Victoria Loo</dc:title>
  <dc:subject/>
  <dc:creator>Wayne Chong</dc:creator>
  <dc:description/>
  <cp:lastModifiedBy>Wayne Chong</cp:lastModifiedBy>
  <cp:revision>28</cp:revision>
  <dcterms:created xsi:type="dcterms:W3CDTF">2021-07-13T12:42:53Z</dcterms:created>
  <dcterms:modified xsi:type="dcterms:W3CDTF">2021-11-09T23:43:09Z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15</vt:i4>
  </property>
  <property fmtid="{D5CDD505-2E9C-101B-9397-08002B2CF9AE}" pid="4" name="PresentationFormat">
    <vt:lpwstr>Widescreen</vt:lpwstr>
  </property>
  <property fmtid="{D5CDD505-2E9C-101B-9397-08002B2CF9AE}" pid="5" name="Slides">
    <vt:i4>18</vt:i4>
  </property>
</Properties>
</file>